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98" r:id="rId5"/>
    <p:sldId id="283" r:id="rId6"/>
    <p:sldId id="297" r:id="rId7"/>
    <p:sldId id="292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299" r:id="rId18"/>
    <p:sldId id="29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94BE3AC-A104-4577-A39B-54C7337E9DA9}">
          <p14:sldIdLst>
            <p14:sldId id="298"/>
            <p14:sldId id="283"/>
            <p14:sldId id="297"/>
          </p14:sldIdLst>
        </p14:section>
        <p14:section name="Untitled Section" id="{745EEF4C-9FE0-403E-922F-58A39E1E265A}">
          <p14:sldIdLst>
            <p14:sldId id="292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299"/>
            <p14:sldId id="29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12D8A8-D155-4FD6-8C01-F207A8B573D0}" v="4" dt="2024-07-15T08:45:39.147"/>
    <p1510:client id="{AB409AD7-1CF6-4A95-9EEE-BC4ACADB455A}" v="48" dt="2024-07-15T09:29:30.568"/>
  </p1510:revLst>
</p1510:revInfo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12" autoAdjust="0"/>
  </p:normalViewPr>
  <p:slideViewPr>
    <p:cSldViewPr snapToGrid="0">
      <p:cViewPr varScale="1">
        <p:scale>
          <a:sx n="91" d="100"/>
          <a:sy n="91" d="100"/>
        </p:scale>
        <p:origin x="322" y="53"/>
      </p:cViewPr>
      <p:guideLst/>
    </p:cSldViewPr>
  </p:slideViewPr>
  <p:outlineViewPr>
    <p:cViewPr>
      <p:scale>
        <a:sx n="33" d="100"/>
        <a:sy n="33" d="100"/>
      </p:scale>
      <p:origin x="0" y="-9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vya raj p" userId="f2507d4eddc71b1a" providerId="LiveId" clId="{06E9C37F-C3EF-48FB-9024-594A50803853}"/>
    <pc:docChg chg="modSld">
      <pc:chgData name="kavya raj p" userId="f2507d4eddc71b1a" providerId="LiveId" clId="{06E9C37F-C3EF-48FB-9024-594A50803853}" dt="2024-07-15T09:45:54.803" v="1" actId="207"/>
      <pc:docMkLst>
        <pc:docMk/>
      </pc:docMkLst>
      <pc:sldChg chg="addSp modSp mod">
        <pc:chgData name="kavya raj p" userId="f2507d4eddc71b1a" providerId="LiveId" clId="{06E9C37F-C3EF-48FB-9024-594A50803853}" dt="2024-07-15T09:45:54.803" v="1" actId="207"/>
        <pc:sldMkLst>
          <pc:docMk/>
          <pc:sldMk cId="2472736224" sldId="308"/>
        </pc:sldMkLst>
        <pc:spChg chg="add mod">
          <ac:chgData name="kavya raj p" userId="f2507d4eddc71b1a" providerId="LiveId" clId="{06E9C37F-C3EF-48FB-9024-594A50803853}" dt="2024-07-15T09:45:54.803" v="1" actId="207"/>
          <ac:spMkLst>
            <pc:docMk/>
            <pc:sldMk cId="2472736224" sldId="308"/>
            <ac:spMk id="3" creationId="{FA449BB5-2DFA-014F-60F2-6531617D01E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41.50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59.056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3:04.03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3:04.396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44.845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71,'28'1,"0"-2,0 0,0-2,0-1,0-2,51-16,-57 14,0 1,1 1,0 1,0 1,0 1,1 1,37 2,77 2,-118-2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45.240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45.572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45.918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  <inkml:trace contextRef="#ctx0" brushRef="#br0" timeOffset="1">0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50.18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51.993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1754 0,'-40'18,"-72"44,49-25,-929 593,751-443,179-133,-90 98,119-107,25-34,1 0,-2 0,-12 11,21-22,0 0,0 1,0-1,-1 0,1 0,0 1,0-1,0 0,-1 0,1 0,0 1,0-1,-1 0,1 0,0 0,0 0,-1 0,1 0,0 0,-1 0,1 0,0 0,-1 0,1 0,0 0,0 0,-1 0,1 0,0 0,-1 0,1 0,0 0,0 0,-1 0,1 0,0-1,-1 1,-3-13,5-17,0 24,0 0,1 0,-1-1,1 1,1 0,-1 1,1-1,0 0,1 1,-1 0,1 0,7-8,4-2,1 1,29-19,284-166,24 28,-70 52,423-119,321 14,-839 198,-171 21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55.259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7-11T08:12:58.377"/>
    </inkml:context>
    <inkml:brush xml:id="br0">
      <inkml:brushProperty name="width" value="0.5" units="cm"/>
      <inkml:brushProperty name="height" value="1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1 251,'0'-4,"0"-5,0-5,0-5,0-2,0-2,0-1,0 0,0-1,0 1,0 0,0 1,0 7,0 15,0 16,4 16,1 12,0-2</inkml:trace>
</inkml:ink>
</file>

<file path=ppt/media/image1.jpeg>
</file>

<file path=ppt/media/image2.jpe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7/15/2024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94885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95001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97265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65980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19957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26867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56636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94212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57760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4B95064-E6BF-43CD-ACBD-6363E8D9B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114627"/>
            <a:ext cx="5956300" cy="1095056"/>
          </a:xfrm>
          <a:solidFill>
            <a:schemeClr val="tx1">
              <a:alpha val="80000"/>
            </a:schemeClr>
          </a:solidFill>
        </p:spPr>
        <p:txBody>
          <a:bodyPr vert="horz" lIns="252000" tIns="180000" rIns="180000" bIns="180000" rtlCol="0">
            <a:noAutofit/>
          </a:bodyPr>
          <a:lstStyle>
            <a:lvl1pPr marL="0" indent="0" algn="l">
              <a:buNone/>
              <a:defRPr lang="en-US">
                <a:solidFill>
                  <a:schemeClr val="bg1"/>
                </a:solidFill>
              </a:defRPr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2563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08000"/>
            <a:ext cx="11328000" cy="5183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6207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E1E0B79-3CC8-4DCF-8AEC-AC43BC9A3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1886" y="1007250"/>
            <a:ext cx="5460114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546508-E26C-46CD-8939-D20E71BF4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999" y="1007250"/>
            <a:ext cx="5448115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5533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016231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 descr="Accent bar right&#10;">
            <a:extLst>
              <a:ext uri="{FF2B5EF4-FFF2-40B4-BE49-F238E27FC236}">
                <a16:creationId xmlns:a16="http://schemas.microsoft.com/office/drawing/2014/main" id="{3E8A46E0-47C2-4441-B7DD-F621A80F1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1016231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902C307-6561-4E11-9899-1F34830AE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4128"/>
            <a:ext cx="5448115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CD73439B-6B1B-47C5-B2B0-409015FB33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2086" y="1224128"/>
            <a:ext cx="5447914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12AC6878-44C6-4445-A225-70C0DC482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1955731"/>
            <a:ext cx="5447914" cy="42339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D675DA8-374F-4915-973A-53612A41F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1943031"/>
            <a:ext cx="5447914" cy="42466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5315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5B68CA9-AC4C-4D15-9BA1-A9F1AC56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B24D8A-D8A5-4F57-A260-A4CF75FCB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14327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E50A411-2E68-4F4D-B4BC-62E87C633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2FBF39A8-0BD5-48FD-9993-F595D4F72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063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B3A426-6D4A-4D91-ACD6-A2C25BAE44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64370" y="2033588"/>
            <a:ext cx="8863262" cy="2790825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2436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0433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er Slide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mag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/>
          <a:lstStyle>
            <a:lvl1pPr algn="r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mag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/>
          <a:lstStyle>
            <a:lvl1pPr algn="l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07689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15037"/>
            <a:ext cx="5472000" cy="33769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08214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12214"/>
            <a:ext cx="5472113" cy="337903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 descr="Accent block left">
            <a:extLst>
              <a:ext uri="{FF2B5EF4-FFF2-40B4-BE49-F238E27FC236}">
                <a16:creationId xmlns:a16="http://schemas.microsoft.com/office/drawing/2014/main" id="{BBC0CAF5-0DE6-4BEA-824E-124A54A76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Rectangle 10" descr="Accent bar right&#10;">
            <a:extLst>
              <a:ext uri="{FF2B5EF4-FFF2-40B4-BE49-F238E27FC236}">
                <a16:creationId xmlns:a16="http://schemas.microsoft.com/office/drawing/2014/main" id="{ED008080-B2F5-441A-8B15-30AE86BBF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Thank You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10243100" y="6422491"/>
            <a:ext cx="1053900" cy="380860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>
              <a:lnSpc>
                <a:spcPts val="1000"/>
              </a:lnSpc>
            </a:pPr>
            <a:r>
              <a:rPr lang="en-US" sz="2500" b="1" i="0" spc="-100" baseline="0" noProof="0" dirty="0">
                <a:solidFill>
                  <a:schemeClr val="accent1"/>
                </a:solidFill>
                <a:latin typeface="+mj-lt"/>
              </a:rPr>
              <a:t>TREY</a:t>
            </a:r>
            <a: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  <a:t> </a:t>
            </a:r>
            <a:b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</a:br>
            <a:r>
              <a:rPr lang="en-US" sz="1200" b="0" i="0" spc="14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research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3" r:id="rId18"/>
    <p:sldLayoutId id="2147483674" r:id="rId19"/>
    <p:sldLayoutId id="2147483654" r:id="rId20"/>
    <p:sldLayoutId id="2147483655" r:id="rId21"/>
    <p:sldLayoutId id="2147483675" r:id="rId22"/>
    <p:sldLayoutId id="2147483672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png"/><Relationship Id="rId18" Type="http://schemas.openxmlformats.org/officeDocument/2006/relationships/customXml" Target="../ink/ink11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customXml" Target="../ink/ink7.xml"/><Relationship Id="rId17" Type="http://schemas.openxmlformats.org/officeDocument/2006/relationships/customXml" Target="../ink/ink10.xml"/><Relationship Id="rId2" Type="http://schemas.openxmlformats.org/officeDocument/2006/relationships/image" Target="../media/image2.jpeg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customXml" Target="../ink/ink6.xml"/><Relationship Id="rId5" Type="http://schemas.openxmlformats.org/officeDocument/2006/relationships/customXml" Target="../ink/ink2.xml"/><Relationship Id="rId15" Type="http://schemas.openxmlformats.org/officeDocument/2006/relationships/customXml" Target="../ink/ink9.xml"/><Relationship Id="rId10" Type="http://schemas.openxmlformats.org/officeDocument/2006/relationships/image" Target="../media/image5.png"/><Relationship Id="rId19" Type="http://schemas.openxmlformats.org/officeDocument/2006/relationships/customXml" Target="../ink/ink12.xml"/><Relationship Id="rId4" Type="http://schemas.openxmlformats.org/officeDocument/2006/relationships/image" Target="../media/image3.png"/><Relationship Id="rId9" Type="http://schemas.openxmlformats.org/officeDocument/2006/relationships/customXml" Target="../ink/ink5.xml"/><Relationship Id="rId14" Type="http://schemas.openxmlformats.org/officeDocument/2006/relationships/customXml" Target="../ink/ink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Hands coming together in circle">
            <a:extLst>
              <a:ext uri="{FF2B5EF4-FFF2-40B4-BE49-F238E27FC236}">
                <a16:creationId xmlns:a16="http://schemas.microsoft.com/office/drawing/2014/main" id="{AA8A1CBA-9BB5-2246-9F4B-98EAD7C90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8565160" cy="680402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3070371"/>
            <a:ext cx="8991600" cy="1001977"/>
          </a:xfrm>
        </p:spPr>
        <p:txBody>
          <a:bodyPr/>
          <a:lstStyle/>
          <a:p>
            <a:pPr algn="ctr"/>
            <a:r>
              <a:rPr lang="en-US" sz="4400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BUSINESS  CONTRACT  VALIDATION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</p:spPr>
        <p:txBody>
          <a:bodyPr/>
          <a:lstStyle/>
          <a:p>
            <a:r>
              <a:rPr lang="en-US" sz="1400" b="1" dirty="0"/>
              <a:t>A COMPREHENSIVE SOLUTION FOR AUTOMATED CONTRACT VALIDATION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6C1DE0A-7865-466B-B5D7-781C92357026}"/>
              </a:ext>
            </a:extLst>
          </p:cNvPr>
          <p:cNvSpPr txBox="1"/>
          <p:nvPr/>
        </p:nvSpPr>
        <p:spPr>
          <a:xfrm>
            <a:off x="10284923" y="4241800"/>
            <a:ext cx="1402741" cy="394389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2400" b="1" i="0" spc="-1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br>
              <a:rPr lang="en-US" sz="2400" b="1" i="0" spc="-1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</a:br>
            <a:endParaRPr lang="en-US" b="0" i="0" spc="140" baseline="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6675B-8B3B-C65F-FCAF-612A794BBB7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BB4580-3849-9340-CF7C-3A6A2D36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400" dirty="0">
                <a:latin typeface="Arial Black" panose="020B0A04020102020204" pitchFamily="34" charset="0"/>
              </a:rPr>
              <a:t>DETAILED WORKFLOW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99B7BBC-D2BF-BDE2-F838-2B6C8C9732E9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 bwMode="auto">
          <a:xfrm>
            <a:off x="1853966" y="1281837"/>
            <a:ext cx="793702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2000" b="1" dirty="0">
                <a:latin typeface="Arial Black" panose="020B0A04020102020204" pitchFamily="34" charset="0"/>
              </a:rPr>
              <a:t>3. </a:t>
            </a:r>
            <a:r>
              <a:rPr lang="en-IN" sz="2000" b="1" u="sng" dirty="0">
                <a:latin typeface="Arial Black" panose="020B0A04020102020204" pitchFamily="34" charset="0"/>
              </a:rPr>
              <a:t>Contract Processing</a:t>
            </a:r>
            <a:endParaRPr lang="en-IN" sz="2000" b="1" u="sng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2AE1B5-D5FF-4E31-926D-DE7F43D69107}"/>
              </a:ext>
            </a:extLst>
          </p:cNvPr>
          <p:cNvSpPr/>
          <p:nvPr/>
        </p:nvSpPr>
        <p:spPr>
          <a:xfrm>
            <a:off x="10147930" y="6302882"/>
            <a:ext cx="1353376" cy="5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B83B462-08C7-1379-25F5-93383A803F8A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248249" y="1595098"/>
            <a:ext cx="7695501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Extract and Preprocess Contract Text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Extract text from the user-provided contract (PDF or DOCX).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Preprocess the extracted text to prepare for clause segmentation and classification.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Segment and Classify Clauses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Segment the contract text into clauses.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Classify each clause using the trained classifier.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Store classified clauses and their predicted categories.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967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6675B-8B3B-C65F-FCAF-612A794BBB7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BB4580-3849-9340-CF7C-3A6A2D36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400" dirty="0">
                <a:latin typeface="Arial Black" panose="020B0A04020102020204" pitchFamily="34" charset="0"/>
              </a:rPr>
              <a:t>DETAILED WORKFLOW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99B7BBC-D2BF-BDE2-F838-2B6C8C9732E9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 bwMode="auto">
          <a:xfrm>
            <a:off x="1828799" y="1307343"/>
            <a:ext cx="793702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latin typeface="Arial Black" panose="020B0A04020102020204" pitchFamily="34" charset="0"/>
              </a:rPr>
              <a:t>4</a:t>
            </a:r>
            <a:r>
              <a:rPr lang="en-US" sz="2000" b="1" dirty="0"/>
              <a:t>. </a:t>
            </a:r>
            <a:r>
              <a:rPr lang="en-US" sz="800" b="1" dirty="0"/>
              <a:t> </a:t>
            </a:r>
            <a:r>
              <a:rPr lang="en-US" sz="2000" b="1" u="sng" dirty="0">
                <a:latin typeface="Arial Black" panose="020B0A04020102020204" pitchFamily="34" charset="0"/>
              </a:rPr>
              <a:t>Matching and Deviation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2AE1B5-D5FF-4E31-926D-DE7F43D69107}"/>
              </a:ext>
            </a:extLst>
          </p:cNvPr>
          <p:cNvSpPr/>
          <p:nvPr/>
        </p:nvSpPr>
        <p:spPr>
          <a:xfrm>
            <a:off x="10147930" y="6302882"/>
            <a:ext cx="1353376" cy="5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53E90D-AFC0-F4B5-9824-5229486E6AD6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181139" y="1707453"/>
            <a:ext cx="6336484" cy="2831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 Matching Templates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semantic similarity and FAISS to find the most similar template clauses.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Retrieve top matching templates for each user clause.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Highlight Deviations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Calculate deviation percentages between user clauses and matched template clauses.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Categorize deviations based on their severity (high, significant, moderate, minor, minimal).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Store deviation details for each clause.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231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6675B-8B3B-C65F-FCAF-612A794BBB7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BB4580-3849-9340-CF7C-3A6A2D36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400" dirty="0">
                <a:latin typeface="Arial Black" panose="020B0A04020102020204" pitchFamily="34" charset="0"/>
              </a:rPr>
              <a:t>DETAILED WORKFLOW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99B7BBC-D2BF-BDE2-F838-2B6C8C9732E9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 bwMode="auto">
          <a:xfrm>
            <a:off x="1820410" y="1333167"/>
            <a:ext cx="793702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2000" b="1" dirty="0">
                <a:latin typeface="Arial Black" panose="020B0A04020102020204" pitchFamily="34" charset="0"/>
              </a:rPr>
              <a:t>5. </a:t>
            </a:r>
            <a:r>
              <a:rPr lang="en-IN" sz="2000" b="1" u="sng" dirty="0">
                <a:latin typeface="Arial Black" panose="020B0A04020102020204" pitchFamily="34" charset="0"/>
              </a:rPr>
              <a:t>Summarization and Output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2AE1B5-D5FF-4E31-926D-DE7F43D69107}"/>
              </a:ext>
            </a:extLst>
          </p:cNvPr>
          <p:cNvSpPr/>
          <p:nvPr/>
        </p:nvSpPr>
        <p:spPr>
          <a:xfrm>
            <a:off x="10147930" y="6302882"/>
            <a:ext cx="1353376" cy="5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2045B3B-7159-937E-9933-8A6180D0760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155091" y="1733277"/>
            <a:ext cx="7267662" cy="2831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Summarize Contract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both abstractive and extractive methods to generate a summary of the contract.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Combine summaries and remove duplicate sentences for the final summary.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Prepare Highlighted Contract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Highlight clauses in the contract based on deviation types.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 a combined text with highlighted deviations.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and Return Results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the highlighted contract and evaluation results.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Return or display the processed contract with deviations and summaries.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8718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45A41-E579-B224-9359-4341E0EA0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395899"/>
            <a:ext cx="11328000" cy="432000"/>
          </a:xfrm>
        </p:spPr>
        <p:txBody>
          <a:bodyPr/>
          <a:lstStyle/>
          <a:p>
            <a:pPr algn="ctr"/>
            <a:r>
              <a:rPr lang="en-IN" sz="4000" dirty="0">
                <a:latin typeface="Arial Black" panose="020B0A04020102020204" pitchFamily="34" charset="0"/>
              </a:rPr>
              <a:t>DEMO VIDEO</a:t>
            </a:r>
          </a:p>
        </p:txBody>
      </p:sp>
      <p:pic>
        <p:nvPicPr>
          <p:cNvPr id="6" name="DEMO VIDEO">
            <a:hlinkClick r:id="" action="ppaction://media"/>
            <a:extLst>
              <a:ext uri="{FF2B5EF4-FFF2-40B4-BE49-F238E27FC236}">
                <a16:creationId xmlns:a16="http://schemas.microsoft.com/office/drawing/2014/main" id="{AEF69564-6A92-9AF4-3902-52031FF7336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2413" y="1008063"/>
            <a:ext cx="9147175" cy="518318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946129-3563-E996-9557-9B0785010BF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/>
              <a:t>Add a footer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E2B11B-C0DE-7BE6-F9D0-B71164E617A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449BB5-2DFA-014F-60F2-6531617D01E2}"/>
              </a:ext>
            </a:extLst>
          </p:cNvPr>
          <p:cNvSpPr/>
          <p:nvPr/>
        </p:nvSpPr>
        <p:spPr>
          <a:xfrm>
            <a:off x="10352015" y="6371351"/>
            <a:ext cx="939567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273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writing on post-it note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6096000" cy="6371351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2056245"/>
            <a:ext cx="3388337" cy="686955"/>
          </a:xfrm>
        </p:spPr>
        <p:txBody>
          <a:bodyPr/>
          <a:lstStyle/>
          <a:p>
            <a:r>
              <a:rPr lang="en-US" sz="4000"/>
              <a:t>CONCLUSION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100" y="2743200"/>
            <a:ext cx="6641860" cy="362814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CONTRACT VALIDATION WEBSITE OFFERS INCRESED EFFICIENCY AND ACCURACY IN CONTRACT REVIEW.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AUTOMATED DETECTION OF NON-STANDARD CLAUSES.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REDUCED RISK OF CONTRACTUAL DISCREPANCIES.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USER-FRIENDLY INTERFACE FOR EASY UPLOAD AND PROCESSING OF CONTRACTS.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DETAILED REPORTING OF CONTRACT ANALYSIS RESULTS.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CBFAB1-0FF6-923C-CC3D-DF7844683256}"/>
              </a:ext>
            </a:extLst>
          </p:cNvPr>
          <p:cNvSpPr/>
          <p:nvPr/>
        </p:nvSpPr>
        <p:spPr>
          <a:xfrm>
            <a:off x="10377182" y="6371350"/>
            <a:ext cx="99829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3333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Placeholder 31" descr="hand clapping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04025"/>
          </a:xfr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4065" y="2207916"/>
            <a:ext cx="9555061" cy="1683968"/>
          </a:xfrm>
        </p:spPr>
        <p:txBody>
          <a:bodyPr/>
          <a:lstStyle/>
          <a:p>
            <a:pPr algn="ctr"/>
            <a:r>
              <a:rPr lang="en-US" sz="8800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959418" y="3665627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pPr algn="ctr"/>
            <a:r>
              <a:rPr lang="en-US" dirty="0"/>
              <a:t>JOBINJOY PONNAPPAL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959418" y="406731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pPr algn="ctr"/>
            <a:r>
              <a:rPr lang="en-US" dirty="0"/>
              <a:t>KAVYA RAJ 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59418" y="4468997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pPr algn="ctr"/>
            <a:r>
              <a:rPr lang="en-US" dirty="0"/>
              <a:t>ALEENA THOMAS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D8A1232-50A8-4535-AAF9-7F4180EAA0D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959418" y="48739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pPr algn="ctr"/>
            <a:r>
              <a:rPr lang="en-US" dirty="0"/>
              <a:t>MOHAMMED AMAAN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Handing touching mobile phone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60" y="385329"/>
            <a:ext cx="4648200" cy="985000"/>
          </a:xfrm>
        </p:spPr>
        <p:txBody>
          <a:bodyPr/>
          <a:lstStyle/>
          <a:p>
            <a:pPr algn="ctr"/>
            <a:r>
              <a:rPr lang="en-US" sz="4800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76660" y="1644650"/>
            <a:ext cx="5129730" cy="2721610"/>
          </a:xfrm>
        </p:spPr>
        <p:txBody>
          <a:bodyPr/>
          <a:lstStyle/>
          <a:p>
            <a:pPr algn="ctr"/>
            <a:r>
              <a:rPr lang="en-US" dirty="0"/>
              <a:t>OUR CONTRACT VALIDATION WEBSITE OFFERS ROBUST FEATURES FOR EXTRACTING,PROCESSING AND VALIDATING CONTRACT CALUSES.THE SOLUTION LEVERAGES POWERFUL NLP TECHNIQUES AND PRE-TRAINED MACHINE LEARNING MODELS TO ENSURE ACCURATE CLASSIFICATION AND DETECTION OF DEVIATIONS IN CONTRACT DOCUMENTS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28DD657-3384-B607-03E9-D085933A25B3}"/>
                  </a:ext>
                </a:extLst>
              </p14:cNvPr>
              <p14:cNvContentPartPr/>
              <p14:nvPr/>
            </p14:nvContentPartPr>
            <p14:xfrm>
              <a:off x="10527738" y="6585001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28DD657-3384-B607-03E9-D085933A25B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438098" y="6405361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9CCD293-CCB2-546F-1715-655EC254310D}"/>
                  </a:ext>
                </a:extLst>
              </p14:cNvPr>
              <p14:cNvContentPartPr/>
              <p14:nvPr/>
            </p14:nvContentPartPr>
            <p14:xfrm>
              <a:off x="10569858" y="6559801"/>
              <a:ext cx="226080" cy="262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9CCD293-CCB2-546F-1715-655EC254310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480218" y="6379801"/>
                <a:ext cx="405720" cy="3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32EBF56-95DD-6ECB-8839-92C435C36312}"/>
                  </a:ext>
                </a:extLst>
              </p14:cNvPr>
              <p14:cNvContentPartPr/>
              <p14:nvPr/>
            </p14:nvContentPartPr>
            <p14:xfrm>
              <a:off x="10804938" y="6560161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32EBF56-95DD-6ECB-8839-92C435C3631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14938" y="6380521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DC27D53-DE8B-C7D8-42A2-A42D4555328A}"/>
                  </a:ext>
                </a:extLst>
              </p14:cNvPr>
              <p14:cNvContentPartPr/>
              <p14:nvPr/>
            </p14:nvContentPartPr>
            <p14:xfrm>
              <a:off x="10804938" y="6560161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DC27D53-DE8B-C7D8-42A2-A42D4555328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14938" y="6380521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81C2AF6-7363-9BA9-A41A-57AD37FD92DE}"/>
                  </a:ext>
                </a:extLst>
              </p14:cNvPr>
              <p14:cNvContentPartPr/>
              <p14:nvPr/>
            </p14:nvContentPartPr>
            <p14:xfrm>
              <a:off x="10804938" y="6560161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81C2AF6-7363-9BA9-A41A-57AD37FD92D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14938" y="6380521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D852F7B8-A9B7-8802-34DB-67B9F9346CAF}"/>
                  </a:ext>
                </a:extLst>
              </p14:cNvPr>
              <p14:cNvContentPartPr/>
              <p14:nvPr/>
            </p14:nvContentPartPr>
            <p14:xfrm>
              <a:off x="4487658" y="4261561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D852F7B8-A9B7-8802-34DB-67B9F9346CA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98018" y="4081561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81C8CFDC-374C-7833-DFEA-FC8CF61199B2}"/>
                  </a:ext>
                </a:extLst>
              </p14:cNvPr>
              <p14:cNvContentPartPr/>
              <p14:nvPr/>
            </p14:nvContentPartPr>
            <p14:xfrm>
              <a:off x="4133418" y="4001641"/>
              <a:ext cx="1087560" cy="4478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81C8CFDC-374C-7833-DFEA-FC8CF61199B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43418" y="3821641"/>
                <a:ext cx="1267200" cy="80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13BE936E-76AE-68BF-4190-26540F70632F}"/>
                  </a:ext>
                </a:extLst>
              </p14:cNvPr>
              <p14:cNvContentPartPr/>
              <p14:nvPr/>
            </p14:nvContentPartPr>
            <p14:xfrm>
              <a:off x="11157378" y="6585001"/>
              <a:ext cx="360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13BE936E-76AE-68BF-4190-26540F70632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67378" y="6405361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81B12B2C-A56B-4812-8016-ED40CC525F27}"/>
                  </a:ext>
                </a:extLst>
              </p14:cNvPr>
              <p14:cNvContentPartPr/>
              <p14:nvPr/>
            </p14:nvContentPartPr>
            <p14:xfrm>
              <a:off x="10838418" y="6520201"/>
              <a:ext cx="5400" cy="907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81B12B2C-A56B-4812-8016-ED40CC525F27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0748778" y="6340201"/>
                <a:ext cx="18504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18879AE2-44B9-0B9E-272D-9EAAB769D93A}"/>
                  </a:ext>
                </a:extLst>
              </p14:cNvPr>
              <p14:cNvContentPartPr/>
              <p14:nvPr/>
            </p14:nvContentPartPr>
            <p14:xfrm>
              <a:off x="10847058" y="6593641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18879AE2-44B9-0B9E-272D-9EAAB769D93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57058" y="6413641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AFB201D-83E7-5C46-5B52-19DD9A1C8438}"/>
                  </a:ext>
                </a:extLst>
              </p14:cNvPr>
              <p14:cNvContentPartPr/>
              <p14:nvPr/>
            </p14:nvContentPartPr>
            <p14:xfrm>
              <a:off x="10662378" y="6601921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AFB201D-83E7-5C46-5B52-19DD9A1C843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72378" y="6421921"/>
                <a:ext cx="180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6488D50A-0663-7FDB-BEA3-21D8F6E5307D}"/>
                  </a:ext>
                </a:extLst>
              </p14:cNvPr>
              <p14:cNvContentPartPr/>
              <p14:nvPr/>
            </p14:nvContentPartPr>
            <p14:xfrm>
              <a:off x="10662378" y="6601921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6488D50A-0663-7FDB-BEA3-21D8F6E5307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72378" y="6421921"/>
                <a:ext cx="180000" cy="36000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E9DFE49A-A739-EE6F-CE66-0FE46CA11FB2}"/>
              </a:ext>
            </a:extLst>
          </p:cNvPr>
          <p:cNvSpPr/>
          <p:nvPr/>
        </p:nvSpPr>
        <p:spPr>
          <a:xfrm>
            <a:off x="10184235" y="6371350"/>
            <a:ext cx="1199626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writing on post-it note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6096000" cy="6371351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693" y="1368102"/>
            <a:ext cx="3388337" cy="686955"/>
          </a:xfrm>
        </p:spPr>
        <p:txBody>
          <a:bodyPr/>
          <a:lstStyle/>
          <a:p>
            <a:r>
              <a:rPr lang="en-US" sz="4000" dirty="0"/>
              <a:t>KEY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050693" y="2055057"/>
            <a:ext cx="6641860" cy="431629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 Extraction: Supports PDF and DOCX formats for seamless text extraction.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 Processing: Utilizes NLTK and </a:t>
            </a:r>
            <a:r>
              <a:rPr lang="en-US" dirty="0" err="1"/>
              <a:t>spaCy</a:t>
            </a:r>
            <a:r>
              <a:rPr lang="en-US" dirty="0"/>
              <a:t> for comprehensive text preprocessing including tokenization, </a:t>
            </a:r>
            <a:r>
              <a:rPr lang="en-US" dirty="0" err="1"/>
              <a:t>stopword</a:t>
            </a:r>
            <a:r>
              <a:rPr lang="en-US" dirty="0"/>
              <a:t> removal and lemmatization.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Clause Segmentation: Advanced algorithms to accurately segment text into meaningful clauses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Clause Classification: Classifies clauses into predefined categories using machine learning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Deviation Detection: Identifies deviations from standard templates using cosine similarity and sentence transformers.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Highlighting: Highlights the deviation detected areas based on deviation percentage.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CBFAB1-0FF6-923C-CC3D-DF7844683256}"/>
              </a:ext>
            </a:extLst>
          </p:cNvPr>
          <p:cNvSpPr/>
          <p:nvPr/>
        </p:nvSpPr>
        <p:spPr>
          <a:xfrm>
            <a:off x="10377182" y="6371350"/>
            <a:ext cx="998290" cy="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Desk with computer, phone, books, etc.">
            <a:extLst>
              <a:ext uri="{FF2B5EF4-FFF2-40B4-BE49-F238E27FC236}">
                <a16:creationId xmlns:a16="http://schemas.microsoft.com/office/drawing/2014/main" id="{2E7ADBC3-DECA-9F4C-9289-9E43C72759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411412" y="0"/>
            <a:ext cx="9780588" cy="680335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4649"/>
            <a:ext cx="5956300" cy="977197"/>
          </a:xfrm>
        </p:spPr>
        <p:txBody>
          <a:bodyPr/>
          <a:lstStyle/>
          <a:p>
            <a:pPr algn="ctr"/>
            <a:r>
              <a:rPr lang="en-US" sz="4800" dirty="0"/>
              <a:t>TECHNICAL DETAILS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1086495"/>
            <a:ext cx="5956300" cy="5716856"/>
          </a:xfrm>
        </p:spPr>
        <p:txBody>
          <a:bodyPr/>
          <a:lstStyle/>
          <a:p>
            <a:pPr algn="ctr"/>
            <a:r>
              <a:rPr lang="en-US" dirty="0"/>
              <a:t>THE SOLUTION INTEGRATES SEVERAL ADVANCED TECHNOLOGIES . SOME OF THEM ARE AS FOLLOWS: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PDF AND DOCX PARSING WITH PDFPLUMBER AND PYTHON-DOCX.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NLP PREPROCESSING WITH NLTK AND </a:t>
            </a:r>
            <a:r>
              <a:rPr lang="en-US" dirty="0" err="1"/>
              <a:t>spaCy</a:t>
            </a:r>
            <a:r>
              <a:rPr lang="en-US" dirty="0"/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MACHINE LEARNING CLASSIFICATION USING SCIKIT-LEARN.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SEMANTIC SIMILARITY MEASUREMENT WITH SENTENCE TRANSFORMERS.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WEB APPLICATION BUILT WITH FLASK FOR USER INTERACTION AND FILE PROCESSING.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6675B-8B3B-C65F-FCAF-612A794BBB7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BB4580-3849-9340-CF7C-3A6A2D36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5400" dirty="0">
                <a:latin typeface="Arial Black" panose="020B0A04020102020204" pitchFamily="34" charset="0"/>
              </a:rPr>
              <a:t>CODE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99B7BBC-D2BF-BDE2-F838-2B6C8C9732E9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 bwMode="auto">
          <a:xfrm>
            <a:off x="1026807" y="1152156"/>
            <a:ext cx="9653412" cy="2154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Imports and Initial Setup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 and Modules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Various Python libraries are imported, such as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time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pdfplumber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nltk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pandas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joblib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sklearn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flask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docx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sentence_transformers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logging, spacy, and torch.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These libraries handle file operations, text extraction, preprocessing, machine learning, and web application functionality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NLTK Downloads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Necessary NLTK data packages 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punkt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stopwords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wordnet) are downloaded for text processing.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spaCy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en_core_web_sm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spaCy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model is loaded for NLP tasks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Logging Configuration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Logging is set up to record application events in contract_processing.log.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A167F7-AAA1-60A3-48EF-2196202DB0AF}"/>
              </a:ext>
            </a:extLst>
          </p:cNvPr>
          <p:cNvSpPr txBox="1"/>
          <p:nvPr/>
        </p:nvSpPr>
        <p:spPr>
          <a:xfrm>
            <a:off x="1026807" y="3306592"/>
            <a:ext cx="988726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Helper</a:t>
            </a:r>
            <a:r>
              <a:rPr lang="en-IN" sz="2000" b="1" u="sng" dirty="0">
                <a:latin typeface="Arial Black" panose="020B0A04020102020204" pitchFamily="34" charset="0"/>
              </a:rPr>
              <a:t> </a:t>
            </a:r>
            <a:r>
              <a:rPr lang="en-IN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Functions</a:t>
            </a:r>
          </a:p>
          <a:p>
            <a:r>
              <a:rPr lang="en-IN" sz="1400" b="1" dirty="0" err="1"/>
              <a:t>log_processing</a:t>
            </a:r>
            <a:r>
              <a:rPr lang="en-IN" sz="1200" dirty="0"/>
              <a:t>: Logs the start of file processing.</a:t>
            </a:r>
          </a:p>
          <a:p>
            <a:r>
              <a:rPr lang="en-IN" sz="1400" b="1" dirty="0" err="1"/>
              <a:t>extract_text_from_pdf:</a:t>
            </a:r>
            <a:r>
              <a:rPr lang="en-IN" sz="1200" dirty="0" err="1"/>
              <a:t>Extracts</a:t>
            </a:r>
            <a:r>
              <a:rPr lang="en-IN" sz="1200" dirty="0"/>
              <a:t> text from PDF files using </a:t>
            </a:r>
            <a:r>
              <a:rPr lang="en-IN" sz="1200" dirty="0" err="1"/>
              <a:t>pdfplumber</a:t>
            </a:r>
            <a:r>
              <a:rPr lang="en-IN" sz="1200" dirty="0"/>
              <a:t>.</a:t>
            </a:r>
          </a:p>
          <a:p>
            <a:r>
              <a:rPr lang="en-IN" sz="1400" b="1" dirty="0" err="1"/>
              <a:t>extract_text_from_docx</a:t>
            </a:r>
            <a:r>
              <a:rPr lang="en-IN" sz="1200" dirty="0" err="1"/>
              <a:t>:Extracts</a:t>
            </a:r>
            <a:r>
              <a:rPr lang="en-IN" sz="1200" dirty="0"/>
              <a:t> text from DOCX files using python-docx.</a:t>
            </a:r>
          </a:p>
          <a:p>
            <a:r>
              <a:rPr lang="en-IN" sz="1400" b="1" dirty="0" err="1"/>
              <a:t>preprocess_text</a:t>
            </a:r>
            <a:r>
              <a:rPr lang="en-IN" sz="1200" dirty="0"/>
              <a:t>: Preprocesses text by tokenizing, removing </a:t>
            </a:r>
            <a:r>
              <a:rPr lang="en-IN" sz="1200" dirty="0" err="1"/>
              <a:t>stopwords</a:t>
            </a:r>
            <a:r>
              <a:rPr lang="en-IN" sz="1200" dirty="0"/>
              <a:t>, and lemmatizing using NLTK.</a:t>
            </a:r>
          </a:p>
          <a:p>
            <a:r>
              <a:rPr lang="en-IN" sz="1400" b="1" dirty="0" err="1"/>
              <a:t>preprocess_text_with_spacy</a:t>
            </a:r>
            <a:r>
              <a:rPr lang="en-IN" sz="1200" dirty="0" err="1"/>
              <a:t>:Preprocesses</a:t>
            </a:r>
            <a:r>
              <a:rPr lang="en-IN" sz="1200" dirty="0"/>
              <a:t> text using </a:t>
            </a:r>
            <a:r>
              <a:rPr lang="en-IN" sz="1200" dirty="0" err="1"/>
              <a:t>spaCy</a:t>
            </a:r>
            <a:r>
              <a:rPr lang="en-IN" sz="1200" dirty="0"/>
              <a:t>, removing </a:t>
            </a:r>
            <a:r>
              <a:rPr lang="en-IN" sz="1200" dirty="0" err="1"/>
              <a:t>stopwords</a:t>
            </a:r>
            <a:r>
              <a:rPr lang="en-IN" sz="1200" dirty="0"/>
              <a:t> and lemmatizing.</a:t>
            </a:r>
          </a:p>
          <a:p>
            <a:r>
              <a:rPr lang="en-IN" sz="1400" b="1" dirty="0" err="1"/>
              <a:t>segment_clauses_advanced</a:t>
            </a:r>
            <a:r>
              <a:rPr lang="en-IN" sz="1200" dirty="0"/>
              <a:t>: Segments text into clauses using regex patterns and </a:t>
            </a:r>
            <a:r>
              <a:rPr lang="en-IN" sz="1200" dirty="0" err="1"/>
              <a:t>spaCy</a:t>
            </a:r>
            <a:r>
              <a:rPr lang="en-IN" sz="1200" dirty="0"/>
              <a:t> sentence segmentation.</a:t>
            </a:r>
          </a:p>
          <a:p>
            <a:r>
              <a:rPr lang="en-IN" sz="1400" b="1" dirty="0" err="1"/>
              <a:t>segment_clauses_nlp</a:t>
            </a:r>
            <a:r>
              <a:rPr lang="en-IN" sz="1200" dirty="0"/>
              <a:t>: Segments text into clauses using regex patterns and manual paragraph splitting.</a:t>
            </a:r>
          </a:p>
          <a:p>
            <a:r>
              <a:rPr lang="en-IN" sz="1400" b="1" dirty="0" err="1"/>
              <a:t>segment_clauses_two_pass</a:t>
            </a:r>
            <a:r>
              <a:rPr lang="en-IN" sz="1200" dirty="0"/>
              <a:t>: A two-pass clause segmentation method, first identifying potential headers and then splitting the text into clauses.</a:t>
            </a:r>
          </a:p>
          <a:p>
            <a:r>
              <a:rPr lang="en-IN" sz="1400" b="1" dirty="0" err="1"/>
              <a:t>post_process_clauses</a:t>
            </a:r>
            <a:r>
              <a:rPr lang="en-IN" sz="1200" dirty="0"/>
              <a:t>: Refines clause segmentation by removing metadata, checking lengths, and handling clause concatenation.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2AE1B5-D5FF-4E31-926D-DE7F43D69107}"/>
              </a:ext>
            </a:extLst>
          </p:cNvPr>
          <p:cNvSpPr/>
          <p:nvPr/>
        </p:nvSpPr>
        <p:spPr>
          <a:xfrm>
            <a:off x="10147930" y="6302882"/>
            <a:ext cx="1353376" cy="5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1031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6675B-8B3B-C65F-FCAF-612A794BBB7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99B7BBC-D2BF-BDE2-F838-2B6C8C9732E9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 bwMode="auto">
          <a:xfrm>
            <a:off x="1373576" y="964234"/>
            <a:ext cx="9325207" cy="1778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Project Directory and Model Loading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1" dirty="0"/>
              <a:t>Project Root and Models Directory</a:t>
            </a:r>
            <a:r>
              <a:rPr lang="en-US" sz="1200" dirty="0"/>
              <a:t>: Defines and prints the paths for the project root and models directory.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1" dirty="0"/>
              <a:t>Model Loading</a:t>
            </a:r>
            <a:r>
              <a:rPr lang="en-US" sz="1200" dirty="0"/>
              <a:t>: Loads the pre-trained vectorizer, classifier, label encoder, Sentence Transformer model, template embeddings, and </a:t>
            </a:r>
            <a:r>
              <a:rPr lang="en-US" sz="1200" dirty="0" err="1"/>
              <a:t>KMeans</a:t>
            </a:r>
            <a:r>
              <a:rPr lang="en-US" sz="1200" dirty="0"/>
              <a:t> clustering model from the specified paths.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1" dirty="0"/>
              <a:t>Standard Template Clauses</a:t>
            </a:r>
            <a:r>
              <a:rPr lang="en-US" sz="1200" dirty="0"/>
              <a:t>: Loads standard template clauses and their categories from a CSV file.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A167F7-AAA1-60A3-48EF-2196202DB0AF}"/>
              </a:ext>
            </a:extLst>
          </p:cNvPr>
          <p:cNvSpPr txBox="1"/>
          <p:nvPr/>
        </p:nvSpPr>
        <p:spPr>
          <a:xfrm>
            <a:off x="1373576" y="2533458"/>
            <a:ext cx="1015067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Arial" panose="020B0604020202020204" pitchFamily="34" charset="0"/>
                <a:cs typeface="Arial" panose="020B0604020202020204" pitchFamily="34" charset="0"/>
              </a:rPr>
              <a:t>Core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/>
              <a:t>classify_clauses</a:t>
            </a:r>
            <a:r>
              <a:rPr lang="en-US" sz="1200" dirty="0"/>
              <a:t>: Classifies clauses into categories using a pre-trained vectorizer and classifier.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/>
              <a:t>find_most_matching_template_optimized</a:t>
            </a:r>
            <a:r>
              <a:rPr lang="en-US" sz="1200" dirty="0"/>
              <a:t>: Finds the most matching template clause using optimized clustering and semantic similarity.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/>
              <a:t>highlight_deviations</a:t>
            </a:r>
            <a:r>
              <a:rPr lang="en-US" sz="1200" dirty="0"/>
              <a:t>: Highlights deviations between user clauses and template clauses, categorizing the deviations based on similarity percentages.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/>
              <a:t>prepare_highlighted_contract</a:t>
            </a:r>
            <a:r>
              <a:rPr lang="en-US" sz="1200" dirty="0"/>
              <a:t>: Prepares the final highlighted contract with deviations marked using HTML span elements.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/>
              <a:t>annotate_data</a:t>
            </a:r>
            <a:r>
              <a:rPr lang="en-US" sz="1400" dirty="0"/>
              <a:t>: </a:t>
            </a:r>
            <a:r>
              <a:rPr lang="en-US" sz="1200" dirty="0"/>
              <a:t>Manually annotates clauses with categories (likely used during training).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/>
              <a:t>train_model</a:t>
            </a:r>
            <a:r>
              <a:rPr lang="en-US" sz="1200" dirty="0"/>
              <a:t>: Trains a classification model on annotated clauses and saves the trained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/>
              <a:t>validate_model</a:t>
            </a:r>
            <a:r>
              <a:rPr lang="en-US" sz="1200" dirty="0"/>
              <a:t>: Validates the classification model using annotated clauses and returns accuracy.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/>
              <a:t>initialize_ner_mode</a:t>
            </a:r>
            <a:r>
              <a:rPr lang="en-US" sz="1400" b="1" dirty="0"/>
              <a:t>(): </a:t>
            </a:r>
            <a:r>
              <a:rPr lang="en-US" sz="1200" dirty="0"/>
              <a:t>Initializes the named </a:t>
            </a:r>
            <a:r>
              <a:rPr lang="en-US" sz="1200" dirty="0" err="1"/>
              <a:t>enitity</a:t>
            </a:r>
            <a:r>
              <a:rPr lang="en-US" sz="1200" dirty="0"/>
              <a:t> recognition( NER) model and tokenizer using </a:t>
            </a:r>
            <a:r>
              <a:rPr lang="en-US" sz="1200" dirty="0" err="1"/>
              <a:t>OpenVINO</a:t>
            </a:r>
            <a:r>
              <a:rPr lang="en-US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err="1"/>
              <a:t>initialize_summarizer</a:t>
            </a:r>
            <a:r>
              <a:rPr lang="en-US" sz="1400" b="1" dirty="0"/>
              <a:t>(): </a:t>
            </a:r>
            <a:r>
              <a:rPr lang="en-US" sz="1200" dirty="0"/>
              <a:t>Initializes the BART summarizer model and tokenizer for generating contract summaries.</a:t>
            </a:r>
          </a:p>
          <a:p>
            <a:endParaRPr lang="en-IN" sz="1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2AE1B5-D5FF-4E31-926D-DE7F43D69107}"/>
              </a:ext>
            </a:extLst>
          </p:cNvPr>
          <p:cNvSpPr/>
          <p:nvPr/>
        </p:nvSpPr>
        <p:spPr>
          <a:xfrm>
            <a:off x="10147930" y="6302882"/>
            <a:ext cx="1353376" cy="5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1821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6675B-8B3B-C65F-FCAF-612A794BBB7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A167F7-AAA1-60A3-48EF-2196202DB0AF}"/>
              </a:ext>
            </a:extLst>
          </p:cNvPr>
          <p:cNvSpPr txBox="1"/>
          <p:nvPr/>
        </p:nvSpPr>
        <p:spPr>
          <a:xfrm>
            <a:off x="2629909" y="7018898"/>
            <a:ext cx="101506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2AE1B5-D5FF-4E31-926D-DE7F43D69107}"/>
              </a:ext>
            </a:extLst>
          </p:cNvPr>
          <p:cNvSpPr/>
          <p:nvPr/>
        </p:nvSpPr>
        <p:spPr>
          <a:xfrm>
            <a:off x="10147930" y="6302882"/>
            <a:ext cx="1353376" cy="5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9AA5CB-7656-F0A5-7F70-802EE6CFBDAE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 bwMode="auto">
          <a:xfrm>
            <a:off x="1482426" y="835634"/>
            <a:ext cx="922714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Flask Application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Flask App Initialization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Initializes the Flask application and sets up the GPT models.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Routes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front_page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Renders the front page 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front_page.html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upload_file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Handles file uploads, extracts and preprocesses text, segments clauses, classifies them, finds template matches and deviations, and renders the results.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feedback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Handles user feedback, logging it to a file and redirecting to a thank you page.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thank_you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Renders a thank you page 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thank_you.html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E383A08-6EE7-1EEE-C049-657E564DA9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2426" y="2636230"/>
            <a:ext cx="8092280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Running the Application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Main Execution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Runs the Flask application in debug mode, with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use_reloader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=False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 prevent multiple reloads.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765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6675B-8B3B-C65F-FCAF-612A794BBB7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BB4580-3849-9340-CF7C-3A6A2D36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400" dirty="0">
                <a:latin typeface="Arial Black" panose="020B0A04020102020204" pitchFamily="34" charset="0"/>
              </a:rPr>
              <a:t>DETAILED WORKFLOW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99B7BBC-D2BF-BDE2-F838-2B6C8C9732E9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 bwMode="auto">
          <a:xfrm>
            <a:off x="1840008" y="1266991"/>
            <a:ext cx="793702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lang="en-IN" sz="2000" b="1" u="sng" dirty="0">
                <a:latin typeface="Arial Black" panose="020B0A04020102020204" pitchFamily="34" charset="0"/>
                <a:cs typeface="Arial" panose="020B0604020202020204" pitchFamily="34" charset="0"/>
              </a:rPr>
              <a:t>Setup and Initialization</a:t>
            </a:r>
            <a:endParaRPr lang="en-US" sz="2000" b="1" u="sng" dirty="0">
              <a:solidFill>
                <a:schemeClr val="tx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2AE1B5-D5FF-4E31-926D-DE7F43D69107}"/>
              </a:ext>
            </a:extLst>
          </p:cNvPr>
          <p:cNvSpPr/>
          <p:nvPr/>
        </p:nvSpPr>
        <p:spPr>
          <a:xfrm>
            <a:off x="10147930" y="6302882"/>
            <a:ext cx="1353376" cy="5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3EED041-CA88-E381-2929-7B06144B6CB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183955" y="1731329"/>
            <a:ext cx="9060111" cy="3570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 Libraries and Configure Environment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 necessary libraries.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 up logging for tracking the process.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Initialize Models and Tokenizers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spaCy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model for text processing.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Initialize NER model with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OpenVINO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Initialize summarizer model (BART).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Define Utility Functions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log_processing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Log file processing activities.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extract_text_from_pdf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extract_text_from_docx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Extract text from PDF and DOCX files.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preprocess_text_with_spacy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Preprocess text using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spaCy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segment_clauses_advanced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Segment text into clauses.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post_process_clauses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Post-process clauses to ensure proper segmentation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79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86675B-8B3B-C65F-FCAF-612A794BBB7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BB4580-3849-9340-CF7C-3A6A2D362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400" dirty="0">
                <a:latin typeface="Arial Black" panose="020B0A04020102020204" pitchFamily="34" charset="0"/>
              </a:rPr>
              <a:t>DETAILED WORKFLOW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99B7BBC-D2BF-BDE2-F838-2B6C8C9732E9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 bwMode="auto">
          <a:xfrm>
            <a:off x="1845578" y="1254680"/>
            <a:ext cx="793702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2000" b="1" dirty="0">
                <a:latin typeface="Arial Black" panose="020B0A04020102020204" pitchFamily="34" charset="0"/>
              </a:rPr>
              <a:t>2. </a:t>
            </a:r>
            <a:r>
              <a:rPr lang="en-IN" sz="2000" b="1" u="sng" dirty="0">
                <a:latin typeface="Arial Black" panose="020B0A04020102020204" pitchFamily="34" charset="0"/>
              </a:rPr>
              <a:t>Data Preparation</a:t>
            </a:r>
            <a:endParaRPr lang="en-US" sz="2000" b="1" u="sng" dirty="0">
              <a:solidFill>
                <a:schemeClr val="tx1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2AE1B5-D5FF-4E31-926D-DE7F43D69107}"/>
              </a:ext>
            </a:extLst>
          </p:cNvPr>
          <p:cNvSpPr/>
          <p:nvPr/>
        </p:nvSpPr>
        <p:spPr>
          <a:xfrm>
            <a:off x="10147930" y="6302882"/>
            <a:ext cx="1353376" cy="5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78C3D2-39F0-5B46-D876-FECBEB8BE7B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181138" y="1654790"/>
            <a:ext cx="8165284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 Standard Templates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 and preprocess standard templates from a specified directory.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Segment and store clauses from templates in 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DataFrame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 Models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 training data from a CSV file.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Preprocess clauses and split data into training and testing 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 vectorizer, classifier, and label encoder.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trained models for future use.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Evaluate the trained model and generate evaluation metrics.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2022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0_Bright business presentation_AAS_v3" id="{675E8371-EC70-4345-8B64-A71003B56298}" vid="{0F92AA19-00D6-4C71-B13F-219D7994A0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90D0D0-7C1D-47FF-A2F0-9937AA567A3D}">
  <ds:schemaRefs>
    <ds:schemaRef ds:uri="http://schemas.microsoft.com/sharepoint/v3"/>
    <ds:schemaRef ds:uri="http://schemas.microsoft.com/office/infopath/2007/PartnerControls"/>
    <ds:schemaRef ds:uri="http://purl.org/dc/elements/1.1/"/>
    <ds:schemaRef ds:uri="71af3243-3dd4-4a8d-8c0d-dd76da1f02a5"/>
    <ds:schemaRef ds:uri="http://schemas.microsoft.com/office/2006/metadata/properties"/>
    <ds:schemaRef ds:uri="http://purl.org/dc/terms/"/>
    <ds:schemaRef ds:uri="http://schemas.openxmlformats.org/package/2006/metadata/core-properties"/>
    <ds:schemaRef ds:uri="230e9df3-be65-4c73-a93b-d1236ebd677e"/>
    <ds:schemaRef ds:uri="http://schemas.microsoft.com/office/2006/documentManagement/types"/>
    <ds:schemaRef ds:uri="16c05727-aa75-4e4a-9b5f-8a80a1165891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8E15EA0-2F38-456B-B156-038699A5D1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C245E38-7A2C-4D38-96FA-24EAC5F220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Bright business presentation</Template>
  <TotalTime>272</TotalTime>
  <Words>1334</Words>
  <Application>Microsoft Office PowerPoint</Application>
  <PresentationFormat>Widescreen</PresentationFormat>
  <Paragraphs>150</Paragraphs>
  <Slides>15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Arial Black</vt:lpstr>
      <vt:lpstr>Arial Unicode MS</vt:lpstr>
      <vt:lpstr>Calibri</vt:lpstr>
      <vt:lpstr>Candara</vt:lpstr>
      <vt:lpstr>Corbel</vt:lpstr>
      <vt:lpstr>Times New Roman</vt:lpstr>
      <vt:lpstr>Wingdings</vt:lpstr>
      <vt:lpstr>Custom</vt:lpstr>
      <vt:lpstr>BUSINESS  CONTRACT  VALIDATION</vt:lpstr>
      <vt:lpstr>INTRODUCTION</vt:lpstr>
      <vt:lpstr>KEY FEATURES</vt:lpstr>
      <vt:lpstr>TECHNICAL DETAILS</vt:lpstr>
      <vt:lpstr>CODE</vt:lpstr>
      <vt:lpstr>PowerPoint Presentation</vt:lpstr>
      <vt:lpstr>PowerPoint Presentation</vt:lpstr>
      <vt:lpstr>DETAILED WORKFLOW</vt:lpstr>
      <vt:lpstr>DETAILED WORKFLOW</vt:lpstr>
      <vt:lpstr>DETAILED WORKFLOW</vt:lpstr>
      <vt:lpstr>DETAILED WORKFLOW</vt:lpstr>
      <vt:lpstr>DETAILED WORKFLOW</vt:lpstr>
      <vt:lpstr>DEMO VIDEO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kavya raj p</dc:creator>
  <cp:lastModifiedBy>kavya raj p</cp:lastModifiedBy>
  <cp:revision>5</cp:revision>
  <dcterms:created xsi:type="dcterms:W3CDTF">2024-07-11T07:58:21Z</dcterms:created>
  <dcterms:modified xsi:type="dcterms:W3CDTF">2024-07-15T09:46:04Z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